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926A-6E1D-45C9-AF8C-AE290F3B26DC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3D29D7-FB48-4B36-8503-93CF81330CD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926A-6E1D-45C9-AF8C-AE290F3B26DC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D29D7-FB48-4B36-8503-93CF81330C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926A-6E1D-45C9-AF8C-AE290F3B26DC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D29D7-FB48-4B36-8503-93CF81330C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926A-6E1D-45C9-AF8C-AE290F3B26DC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D29D7-FB48-4B36-8503-93CF81330C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926A-6E1D-45C9-AF8C-AE290F3B26DC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D29D7-FB48-4B36-8503-93CF81330C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926A-6E1D-45C9-AF8C-AE290F3B26DC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D29D7-FB48-4B36-8503-93CF81330CD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926A-6E1D-45C9-AF8C-AE290F3B26DC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D29D7-FB48-4B36-8503-93CF81330CD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926A-6E1D-45C9-AF8C-AE290F3B26DC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D29D7-FB48-4B36-8503-93CF81330C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926A-6E1D-45C9-AF8C-AE290F3B26DC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D29D7-FB48-4B36-8503-93CF81330C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926A-6E1D-45C9-AF8C-AE290F3B26DC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D29D7-FB48-4B36-8503-93CF81330C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926A-6E1D-45C9-AF8C-AE290F3B26DC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D29D7-FB48-4B36-8503-93CF81330C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82FC926A-6E1D-45C9-AF8C-AE290F3B26DC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83D29D7-FB48-4B36-8503-93CF81330CD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04801"/>
            <a:ext cx="7315200" cy="1219200"/>
          </a:xfrm>
        </p:spPr>
        <p:txBody>
          <a:bodyPr/>
          <a:lstStyle/>
          <a:p>
            <a:r>
              <a:rPr lang="en-US" dirty="0" smtClean="0"/>
              <a:t>Chapter 6: Activity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876800"/>
            <a:ext cx="7924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Christopher Yandoc and Douglas Szymanski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12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Reporting Out	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r>
              <a:rPr lang="en-US" dirty="0" smtClean="0"/>
              <a:t> Experiences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Characteristics of disciplined inquiry and in-depth understanding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Opportunity to go public to make sense of what they learned and be able to present your findings to others.</a:t>
            </a:r>
          </a:p>
          <a:p>
            <a:pPr lvl="1"/>
            <a:r>
              <a:rPr lang="en-US" dirty="0" smtClean="0"/>
              <a:t>Small in-class presentations where students were able to use various kinds of graphic organizers and providing opportunities for students to discuss for questions and synthesize the results.</a:t>
            </a:r>
          </a:p>
          <a:p>
            <a:pPr lvl="1"/>
            <a:r>
              <a:rPr lang="en-US" dirty="0" smtClean="0"/>
              <a:t>Reassess for a deeper understanding.</a:t>
            </a:r>
          </a:p>
          <a:p>
            <a:pPr lvl="2"/>
            <a:r>
              <a:rPr lang="en-US" dirty="0" smtClean="0"/>
              <a:t>Revaluation of sources used for errors and consistencies.</a:t>
            </a:r>
          </a:p>
          <a:p>
            <a:pPr lvl="2"/>
            <a:r>
              <a:rPr lang="en-US" dirty="0" smtClean="0"/>
              <a:t>Compare and contrast various source materials.</a:t>
            </a:r>
          </a:p>
          <a:p>
            <a:pPr lvl="2"/>
            <a:endParaRPr lang="en-US" dirty="0" smtClean="0"/>
          </a:p>
          <a:p>
            <a:pPr lvl="1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4800600" y="3429000"/>
            <a:ext cx="3566160" cy="2953512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Challenging the “known”</a:t>
            </a:r>
          </a:p>
          <a:p>
            <a:pPr lvl="1"/>
            <a:r>
              <a:rPr lang="en-US" dirty="0" smtClean="0"/>
              <a:t>Ex: Questioning if Columbus is considered a hero.</a:t>
            </a:r>
          </a:p>
          <a:p>
            <a:r>
              <a:rPr lang="en-US" dirty="0" smtClean="0"/>
              <a:t>Reflecting on how perspective or point of view influences historical interpretation and leads to controversy.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25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143000" y="2362200"/>
            <a:ext cx="3364992" cy="621792"/>
          </a:xfrm>
        </p:spPr>
        <p:txBody>
          <a:bodyPr/>
          <a:lstStyle/>
          <a:p>
            <a:pPr algn="ctr"/>
            <a:r>
              <a:rPr lang="en-US" dirty="0" smtClean="0"/>
              <a:t>Reporting Out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876800" y="2362200"/>
            <a:ext cx="3362062" cy="621792"/>
          </a:xfrm>
        </p:spPr>
        <p:txBody>
          <a:bodyPr/>
          <a:lstStyle/>
          <a:p>
            <a:pPr algn="ctr"/>
            <a:r>
              <a:rPr lang="en-US" dirty="0" smtClean="0"/>
              <a:t>Common Experiences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315200" cy="1154097"/>
          </a:xfrm>
        </p:spPr>
        <p:txBody>
          <a:bodyPr/>
          <a:lstStyle/>
          <a:p>
            <a:pPr algn="ctr"/>
            <a:r>
              <a:rPr lang="en-US" dirty="0" smtClean="0"/>
              <a:t>Primary Sources Used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Various text data sources</a:t>
            </a:r>
          </a:p>
          <a:p>
            <a:r>
              <a:rPr lang="en-US" dirty="0" smtClean="0"/>
              <a:t>Sources contain conflicting information.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Little Big Horn Battlefield National Monument/Museum</a:t>
            </a:r>
          </a:p>
          <a:p>
            <a:r>
              <a:rPr lang="en-US" dirty="0" smtClean="0"/>
              <a:t>African National Congress</a:t>
            </a:r>
          </a:p>
          <a:p>
            <a:r>
              <a:rPr lang="en-US" dirty="0" smtClean="0"/>
              <a:t>Demographic Data</a:t>
            </a:r>
          </a:p>
          <a:p>
            <a:r>
              <a:rPr lang="en-US" dirty="0" smtClean="0"/>
              <a:t>Political Cartoons</a:t>
            </a:r>
          </a:p>
          <a:p>
            <a:r>
              <a:rPr lang="en-US" dirty="0" smtClean="0"/>
              <a:t>Film</a:t>
            </a:r>
          </a:p>
          <a:p>
            <a:r>
              <a:rPr lang="en-US" dirty="0" smtClean="0"/>
              <a:t>Newspapers</a:t>
            </a:r>
          </a:p>
          <a:p>
            <a:r>
              <a:rPr lang="en-US" dirty="0" smtClean="0"/>
              <a:t>Photographs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69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Reporting out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Common Experiences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1"/>
            <a:ext cx="7315200" cy="990600"/>
          </a:xfrm>
        </p:spPr>
        <p:txBody>
          <a:bodyPr/>
          <a:lstStyle/>
          <a:p>
            <a:pPr algn="ctr"/>
            <a:r>
              <a:rPr lang="en-US" dirty="0" smtClean="0"/>
              <a:t>Application of GRASP Frame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G- The goal is to answer the question ‘Was Columbus a hero?”</a:t>
            </a:r>
          </a:p>
          <a:p>
            <a:r>
              <a:rPr lang="en-US" dirty="0" smtClean="0"/>
              <a:t>R- Play a role of a historian.</a:t>
            </a:r>
          </a:p>
          <a:p>
            <a:r>
              <a:rPr lang="en-US" dirty="0" smtClean="0"/>
              <a:t>A- Peers and Parents</a:t>
            </a:r>
          </a:p>
          <a:p>
            <a:r>
              <a:rPr lang="en-US" dirty="0" smtClean="0"/>
              <a:t>S- Original survey on who would read their book.</a:t>
            </a:r>
          </a:p>
          <a:p>
            <a:r>
              <a:rPr lang="en-US" dirty="0" smtClean="0"/>
              <a:t>P-Christopher Columbus Presentation</a:t>
            </a:r>
          </a:p>
          <a:p>
            <a:r>
              <a:rPr lang="en-US" dirty="0" smtClean="0"/>
              <a:t>S- Lee Ann was editor of chief of their work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G- Challenging new information.</a:t>
            </a:r>
          </a:p>
          <a:p>
            <a:r>
              <a:rPr lang="en-US" dirty="0" smtClean="0"/>
              <a:t>R- Play a role of a historian</a:t>
            </a:r>
          </a:p>
          <a:p>
            <a:r>
              <a:rPr lang="en-US" dirty="0" smtClean="0"/>
              <a:t>A- Peers</a:t>
            </a:r>
          </a:p>
          <a:p>
            <a:r>
              <a:rPr lang="en-US" dirty="0" smtClean="0"/>
              <a:t>S- Comparing and contrast of perspectives of old and new information.</a:t>
            </a:r>
          </a:p>
          <a:p>
            <a:r>
              <a:rPr lang="en-US" dirty="0" smtClean="0"/>
              <a:t>P- Graphic Organizers/Double entry journal</a:t>
            </a:r>
          </a:p>
          <a:p>
            <a:r>
              <a:rPr lang="en-US" dirty="0" smtClean="0"/>
              <a:t>S- Having students to do a reflection and discussion</a:t>
            </a:r>
          </a:p>
        </p:txBody>
      </p:sp>
    </p:spTree>
    <p:extLst>
      <p:ext uri="{BB962C8B-B14F-4D97-AF65-F5344CB8AC3E}">
        <p14:creationId xmlns:p14="http://schemas.microsoft.com/office/powerpoint/2010/main" val="115342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066800" y="2438400"/>
            <a:ext cx="3364992" cy="621792"/>
          </a:xfrm>
        </p:spPr>
        <p:txBody>
          <a:bodyPr/>
          <a:lstStyle/>
          <a:p>
            <a:r>
              <a:rPr lang="en-US" dirty="0" smtClean="0"/>
              <a:t>Reporting Out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209800"/>
            <a:ext cx="3362062" cy="621792"/>
          </a:xfrm>
        </p:spPr>
        <p:txBody>
          <a:bodyPr/>
          <a:lstStyle/>
          <a:p>
            <a:r>
              <a:rPr lang="en-US" dirty="0" smtClean="0"/>
              <a:t>Common Experiences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772400" cy="115409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Enduring Understanding and Essential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Using facts as a historian.</a:t>
            </a:r>
          </a:p>
          <a:p>
            <a:r>
              <a:rPr lang="en-US" dirty="0" smtClean="0"/>
              <a:t>Use of graphic organizers.</a:t>
            </a:r>
          </a:p>
          <a:p>
            <a:r>
              <a:rPr lang="en-US" dirty="0" smtClean="0"/>
              <a:t>History is controversial since historians have various ideas.</a:t>
            </a:r>
          </a:p>
          <a:p>
            <a:endParaRPr lang="en-US" dirty="0"/>
          </a:p>
          <a:p>
            <a:r>
              <a:rPr lang="en-US" dirty="0" smtClean="0"/>
              <a:t>‘Was Columbus a hero?”</a:t>
            </a:r>
          </a:p>
          <a:p>
            <a:r>
              <a:rPr lang="en-US" dirty="0" smtClean="0"/>
              <a:t>‘What is the impact of an individual in history?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Should we question history?</a:t>
            </a:r>
          </a:p>
          <a:p>
            <a:r>
              <a:rPr lang="en-US" dirty="0" smtClean="0"/>
              <a:t>Importance of organization and research in supporting your positions.</a:t>
            </a: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66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066800" y="2590800"/>
            <a:ext cx="3364992" cy="621792"/>
          </a:xfrm>
        </p:spPr>
        <p:txBody>
          <a:bodyPr/>
          <a:lstStyle/>
          <a:p>
            <a:r>
              <a:rPr lang="en-US" dirty="0" smtClean="0"/>
              <a:t>Reporting Out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6800" y="2590800"/>
            <a:ext cx="3362062" cy="621792"/>
          </a:xfrm>
        </p:spPr>
        <p:txBody>
          <a:bodyPr/>
          <a:lstStyle/>
          <a:p>
            <a:r>
              <a:rPr lang="en-US" dirty="0" smtClean="0"/>
              <a:t>Common Experiences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315200" cy="115409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Examples of what students should know and be able to do.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Students should know who Christopher Columbus is.</a:t>
            </a:r>
          </a:p>
          <a:p>
            <a:r>
              <a:rPr lang="en-US" dirty="0" smtClean="0"/>
              <a:t>If he is famous, why was he famous</a:t>
            </a:r>
          </a:p>
          <a:p>
            <a:r>
              <a:rPr lang="en-US" dirty="0" smtClean="0"/>
              <a:t>Students should be able to investigate a question.</a:t>
            </a:r>
          </a:p>
          <a:p>
            <a:r>
              <a:rPr lang="en-US" dirty="0" smtClean="0"/>
              <a:t>Organize their information</a:t>
            </a:r>
          </a:p>
          <a:p>
            <a:r>
              <a:rPr lang="en-US" dirty="0" smtClean="0"/>
              <a:t>Present their information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Students should know how to use a graphic organizer.</a:t>
            </a:r>
          </a:p>
          <a:p>
            <a:r>
              <a:rPr lang="en-US" dirty="0" smtClean="0"/>
              <a:t>Students should know how to analyze primary sources. </a:t>
            </a:r>
          </a:p>
          <a:p>
            <a:r>
              <a:rPr lang="en-US" dirty="0" smtClean="0"/>
              <a:t>Students should seek out various sources.</a:t>
            </a:r>
          </a:p>
          <a:p>
            <a:r>
              <a:rPr lang="en-US" dirty="0" smtClean="0"/>
              <a:t>Students should ask various questions.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94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066800" y="1828800"/>
            <a:ext cx="3364992" cy="621792"/>
          </a:xfrm>
        </p:spPr>
        <p:txBody>
          <a:bodyPr/>
          <a:lstStyle/>
          <a:p>
            <a:r>
              <a:rPr lang="en-US" dirty="0" smtClean="0"/>
              <a:t>Reporting Out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1905000"/>
            <a:ext cx="3362062" cy="621792"/>
          </a:xfrm>
        </p:spPr>
        <p:txBody>
          <a:bodyPr/>
          <a:lstStyle/>
          <a:p>
            <a:r>
              <a:rPr lang="en-US" dirty="0" smtClean="0"/>
              <a:t>Common Experiences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820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differentiated instruction to these learning activities and/or assessments.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914400" y="2438400"/>
            <a:ext cx="3566160" cy="4191000"/>
          </a:xfrm>
        </p:spPr>
        <p:txBody>
          <a:bodyPr>
            <a:normAutofit fontScale="92500" lnSpcReduction="10000"/>
          </a:bodyPr>
          <a:lstStyle/>
          <a:p>
            <a:pPr marL="502920" indent="-457200">
              <a:buFont typeface="+mj-lt"/>
              <a:buAutoNum type="arabicPeriod"/>
            </a:pPr>
            <a:r>
              <a:rPr lang="en-US" dirty="0" smtClean="0"/>
              <a:t>Student with an exceptionally prohibiting presenting in an auditory format. Differentiated Instruction will be allowing student to design a pamphlet displaying learned information.</a:t>
            </a:r>
          </a:p>
          <a:p>
            <a:pPr marL="502920" indent="-457200">
              <a:buFont typeface="+mj-lt"/>
              <a:buAutoNum type="arabicPeriod"/>
            </a:pPr>
            <a:r>
              <a:rPr lang="en-US" dirty="0" smtClean="0"/>
              <a:t>Student with dysgraphia would be allowed to use writing software.</a:t>
            </a:r>
          </a:p>
          <a:p>
            <a:pPr marL="502920" indent="-457200">
              <a:buFont typeface="+mj-lt"/>
              <a:buAutoNum type="arabicPeriod"/>
            </a:pPr>
            <a:r>
              <a:rPr lang="en-US" dirty="0" smtClean="0"/>
              <a:t>Student with ADHD would be given opportunities to sit on an exercise ball for aiding focus.</a:t>
            </a:r>
          </a:p>
          <a:p>
            <a:pPr marL="502920" indent="-457200">
              <a:buFont typeface="+mj-lt"/>
              <a:buAutoNum type="arabicPeriod"/>
            </a:pPr>
            <a:endParaRPr lang="en-US" dirty="0" smtClean="0"/>
          </a:p>
          <a:p>
            <a:pPr marL="50292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4953000" y="2819400"/>
            <a:ext cx="3566160" cy="2953512"/>
          </a:xfrm>
        </p:spPr>
        <p:txBody>
          <a:bodyPr>
            <a:normAutofit fontScale="92500"/>
          </a:bodyPr>
          <a:lstStyle/>
          <a:p>
            <a:pPr marL="502920" indent="-457200">
              <a:buFont typeface="+mj-lt"/>
              <a:buAutoNum type="arabicPeriod"/>
            </a:pPr>
            <a:r>
              <a:rPr lang="en-US" dirty="0" smtClean="0"/>
              <a:t>Student that is GE should be given an opportunity to create analytical questions.</a:t>
            </a:r>
          </a:p>
          <a:p>
            <a:pPr marL="502920" indent="-457200">
              <a:buFont typeface="+mj-lt"/>
              <a:buAutoNum type="arabicPeriod"/>
            </a:pPr>
            <a:r>
              <a:rPr lang="en-US" dirty="0" smtClean="0"/>
              <a:t>Placing a student strategically to establish differentiated groups.</a:t>
            </a:r>
          </a:p>
          <a:p>
            <a:pPr marL="502920" indent="-457200">
              <a:buFont typeface="+mj-lt"/>
              <a:buAutoNum type="arabicPeriod"/>
            </a:pPr>
            <a:r>
              <a:rPr lang="en-US" smtClean="0"/>
              <a:t> Providing variations </a:t>
            </a:r>
            <a:r>
              <a:rPr lang="en-US" dirty="0" smtClean="0"/>
              <a:t>of primary sources for </a:t>
            </a:r>
            <a:r>
              <a:rPr lang="en-US" smtClean="0"/>
              <a:t>different types of learning styles.</a:t>
            </a:r>
            <a:endParaRPr lang="en-US" dirty="0" smtClean="0"/>
          </a:p>
          <a:p>
            <a:pPr marL="502920" indent="-457200">
              <a:buFont typeface="+mj-lt"/>
              <a:buAutoNum type="arabi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8894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66</TotalTime>
  <Words>496</Words>
  <Application>Microsoft Office PowerPoint</Application>
  <PresentationFormat>On-screen Show (4:3)</PresentationFormat>
  <Paragraphs>72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Perspective</vt:lpstr>
      <vt:lpstr>Chapter 6: Activity</vt:lpstr>
      <vt:lpstr>Characteristics of disciplined inquiry and in-depth understanding</vt:lpstr>
      <vt:lpstr>Primary Sources Used</vt:lpstr>
      <vt:lpstr>Application of GRASP Frame</vt:lpstr>
      <vt:lpstr>Enduring Understanding and Essential Questions</vt:lpstr>
      <vt:lpstr>Examples of what students should know and be able to do.</vt:lpstr>
      <vt:lpstr>Examples of differentiated instruction to these learning activities and/or assessments.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6: Activity</dc:title>
  <dc:creator>Student</dc:creator>
  <cp:lastModifiedBy>Student</cp:lastModifiedBy>
  <cp:revision>7</cp:revision>
  <dcterms:created xsi:type="dcterms:W3CDTF">2015-11-18T08:17:50Z</dcterms:created>
  <dcterms:modified xsi:type="dcterms:W3CDTF">2015-11-18T09:23:54Z</dcterms:modified>
</cp:coreProperties>
</file>